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DM Sans" panose="020B0604020202020204" charset="0"/>
      <p:regular r:id="rId21"/>
    </p:embeddedFont>
    <p:embeddedFont>
      <p:font typeface="Libre Baskerville" panose="020B0604020202020204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934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4A32A08-1C1A-44C1-BE86-C8A907C0C0A5}"/>
              </a:ext>
            </a:extLst>
          </p:cNvPr>
          <p:cNvSpPr/>
          <p:nvPr/>
        </p:nvSpPr>
        <p:spPr>
          <a:xfrm>
            <a:off x="12697428" y="7766613"/>
            <a:ext cx="1828800" cy="462987"/>
          </a:xfrm>
          <a:prstGeom prst="round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6773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Tanchiki: Разработка аркадной игры на Python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6059924"/>
            <a:ext cx="74658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Ретро-аркада встречает современное программирование.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925DB8B-220C-4620-B6D1-6019E9D19C72}"/>
              </a:ext>
            </a:extLst>
          </p:cNvPr>
          <p:cNvSpPr/>
          <p:nvPr/>
        </p:nvSpPr>
        <p:spPr>
          <a:xfrm>
            <a:off x="12697428" y="7766613"/>
            <a:ext cx="1828800" cy="462987"/>
          </a:xfrm>
          <a:prstGeom prst="round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5951100" y="275928"/>
            <a:ext cx="3083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Монетизация проекта</a:t>
            </a:r>
            <a:endParaRPr lang="en-US" sz="36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48217BC-A371-4406-B9CD-9354DA0D44E9}"/>
              </a:ext>
            </a:extLst>
          </p:cNvPr>
          <p:cNvGrpSpPr/>
          <p:nvPr/>
        </p:nvGrpSpPr>
        <p:grpSpPr>
          <a:xfrm>
            <a:off x="9042483" y="1283801"/>
            <a:ext cx="5634216" cy="2032393"/>
            <a:chOff x="275866" y="783086"/>
            <a:chExt cx="7172879" cy="1419945"/>
          </a:xfrm>
        </p:grpSpPr>
        <p:sp>
          <p:nvSpPr>
            <p:cNvPr id="3" name="Shape 1"/>
            <p:cNvSpPr/>
            <p:nvPr/>
          </p:nvSpPr>
          <p:spPr>
            <a:xfrm>
              <a:off x="275866" y="783086"/>
              <a:ext cx="6861691" cy="1260951"/>
            </a:xfrm>
            <a:prstGeom prst="roundRect">
              <a:avLst>
                <a:gd name="adj" fmla="val 7125"/>
              </a:avLst>
            </a:prstGeom>
            <a:solidFill>
              <a:srgbClr val="F7EDD4"/>
            </a:solidFill>
            <a:ln w="7620">
              <a:solidFill>
                <a:srgbClr val="DDD3BA"/>
              </a:solidFill>
              <a:prstDash val="solid"/>
            </a:ln>
          </p:spPr>
        </p:sp>
        <p:sp>
          <p:nvSpPr>
            <p:cNvPr id="4" name="Text 2"/>
            <p:cNvSpPr/>
            <p:nvPr/>
          </p:nvSpPr>
          <p:spPr>
            <a:xfrm>
              <a:off x="3120508" y="1064682"/>
              <a:ext cx="1417558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280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Реклама</a:t>
              </a:r>
              <a:endParaRPr lang="en-US" sz="28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832205" y="1572555"/>
              <a:ext cx="6616540" cy="6304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400"/>
                </a:lnSpc>
                <a:buNone/>
              </a:pPr>
              <a:r>
                <a:rPr lang="en-US" sz="16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Встраивание ненавязчивой рекламы в игру.</a:t>
              </a:r>
              <a:endParaRPr lang="en-US" sz="1600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078FF61-FC02-40DF-AE23-940BCF587656}"/>
              </a:ext>
            </a:extLst>
          </p:cNvPr>
          <p:cNvGrpSpPr/>
          <p:nvPr/>
        </p:nvGrpSpPr>
        <p:grpSpPr>
          <a:xfrm>
            <a:off x="8910319" y="3539143"/>
            <a:ext cx="5475645" cy="1952890"/>
            <a:chOff x="7492841" y="892969"/>
            <a:chExt cx="6740724" cy="1260950"/>
          </a:xfrm>
        </p:grpSpPr>
        <p:sp>
          <p:nvSpPr>
            <p:cNvPr id="6" name="Shape 4"/>
            <p:cNvSpPr/>
            <p:nvPr/>
          </p:nvSpPr>
          <p:spPr>
            <a:xfrm>
              <a:off x="7492841" y="892969"/>
              <a:ext cx="6740724" cy="1260950"/>
            </a:xfrm>
            <a:prstGeom prst="roundRect">
              <a:avLst>
                <a:gd name="adj" fmla="val 7125"/>
              </a:avLst>
            </a:prstGeom>
            <a:solidFill>
              <a:srgbClr val="F7EDD4"/>
            </a:solidFill>
            <a:ln w="7620">
              <a:solidFill>
                <a:srgbClr val="DDD3BA"/>
              </a:solidFill>
              <a:prstDash val="solid"/>
            </a:ln>
          </p:spPr>
        </p:sp>
        <p:sp>
          <p:nvSpPr>
            <p:cNvPr id="7" name="Text 5"/>
            <p:cNvSpPr/>
            <p:nvPr/>
          </p:nvSpPr>
          <p:spPr>
            <a:xfrm>
              <a:off x="9098026" y="1034733"/>
              <a:ext cx="3155868" cy="2376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240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Внутриигровые покупки</a:t>
              </a:r>
              <a:endParaRPr lang="en-US" sz="24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7492841" y="1503601"/>
              <a:ext cx="6619756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Продажа косметических предметов, улучшений и </a:t>
              </a:r>
            </a:p>
            <a:p>
              <a:pPr marL="0" indent="0" algn="ctr">
                <a:lnSpc>
                  <a:spcPts val="1400"/>
                </a:lnSpc>
                <a:buNone/>
              </a:pPr>
              <a:r>
                <a:rPr lang="en-US" sz="1400" dirty="0" err="1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дополнительного</a:t>
              </a:r>
              <a:r>
                <a:rPr lang="en-US" sz="14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 контента.</a:t>
              </a:r>
              <a:endParaRPr lang="en-US" sz="1400" dirty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23A7E8D-9E3D-4EDA-969F-F30FBDB0FFF3}"/>
              </a:ext>
            </a:extLst>
          </p:cNvPr>
          <p:cNvGrpSpPr/>
          <p:nvPr/>
        </p:nvGrpSpPr>
        <p:grpSpPr>
          <a:xfrm>
            <a:off x="8953251" y="5850135"/>
            <a:ext cx="5475645" cy="2070819"/>
            <a:chOff x="-239812" y="1694416"/>
            <a:chExt cx="13836729" cy="385578"/>
          </a:xfrm>
        </p:grpSpPr>
        <p:sp>
          <p:nvSpPr>
            <p:cNvPr id="9" name="Shape 7"/>
            <p:cNvSpPr/>
            <p:nvPr/>
          </p:nvSpPr>
          <p:spPr>
            <a:xfrm>
              <a:off x="-239812" y="1694416"/>
              <a:ext cx="13836729" cy="385578"/>
            </a:xfrm>
            <a:prstGeom prst="roundRect">
              <a:avLst>
                <a:gd name="adj" fmla="val 7125"/>
              </a:avLst>
            </a:prstGeom>
            <a:solidFill>
              <a:srgbClr val="F7EDD4"/>
            </a:solidFill>
            <a:ln w="7620">
              <a:solidFill>
                <a:srgbClr val="DDD3BA"/>
              </a:solidFill>
              <a:prstDash val="solid"/>
            </a:ln>
          </p:spPr>
        </p:sp>
        <p:sp>
          <p:nvSpPr>
            <p:cNvPr id="10" name="Text 8"/>
            <p:cNvSpPr/>
            <p:nvPr/>
          </p:nvSpPr>
          <p:spPr>
            <a:xfrm>
              <a:off x="3790354" y="1791831"/>
              <a:ext cx="5776395" cy="846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280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Премиум-версия</a:t>
              </a:r>
              <a:endParaRPr lang="en-US" sz="28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1428059" y="1925574"/>
              <a:ext cx="10500984" cy="1053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400"/>
                </a:lnSpc>
                <a:buNone/>
              </a:pPr>
              <a:r>
                <a:rPr lang="en-US" sz="16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Разработка платной версии игры с </a:t>
              </a:r>
            </a:p>
            <a:p>
              <a:pPr marL="0" indent="0" algn="ctr">
                <a:lnSpc>
                  <a:spcPts val="1400"/>
                </a:lnSpc>
                <a:buNone/>
              </a:pPr>
              <a:r>
                <a:rPr lang="en-US" sz="1600" dirty="0" err="1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расширенным</a:t>
              </a:r>
              <a:r>
                <a:rPr lang="en-US" sz="16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 функционалом.</a:t>
              </a:r>
              <a:endParaRPr lang="en-US" sz="1600" dirty="0"/>
            </a:p>
          </p:txBody>
        </p:sp>
      </p:grp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5" y="1813643"/>
            <a:ext cx="8452525" cy="5783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Планы на будущее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в виде противника вместо второго игрока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Новые уровни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Регулярные обновления с тематическими картами.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Мобильная версия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Адаптация для iOS и Android.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Редактор уровней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Инструменты для создания пользовательского контента.</a:t>
            </a:r>
            <a:endParaRPr lang="en-US" sz="1750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BF260AF-0472-4247-A717-367B8FF571EB}"/>
              </a:ext>
            </a:extLst>
          </p:cNvPr>
          <p:cNvSpPr/>
          <p:nvPr/>
        </p:nvSpPr>
        <p:spPr>
          <a:xfrm>
            <a:off x="12697428" y="7788128"/>
            <a:ext cx="1828800" cy="462987"/>
          </a:xfrm>
          <a:prstGeom prst="round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FCE8D1A-27F5-4D01-82AE-32233B76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24" y="249107"/>
            <a:ext cx="5764418" cy="5764418"/>
          </a:xfrm>
          <a:prstGeom prst="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AF59E04F-B195-4B3D-A455-B5E4F900AEFD}"/>
              </a:ext>
            </a:extLst>
          </p:cNvPr>
          <p:cNvSpPr/>
          <p:nvPr/>
        </p:nvSpPr>
        <p:spPr>
          <a:xfrm>
            <a:off x="8530814" y="2485016"/>
            <a:ext cx="5023821" cy="55294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7A40C-2708-4CFC-9B38-AFBADCF6D8F3}"/>
              </a:ext>
            </a:extLst>
          </p:cNvPr>
          <p:cNvSpPr txBox="1"/>
          <p:nvPr/>
        </p:nvSpPr>
        <p:spPr>
          <a:xfrm>
            <a:off x="9098123" y="3490856"/>
            <a:ext cx="4055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https://github.com/EmptyKaktus/tanki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4EFB91A-E1FB-4331-89B7-32B206981E3D}"/>
              </a:ext>
            </a:extLst>
          </p:cNvPr>
          <p:cNvSpPr/>
          <p:nvPr/>
        </p:nvSpPr>
        <p:spPr>
          <a:xfrm>
            <a:off x="12697428" y="7788128"/>
            <a:ext cx="1828800" cy="462987"/>
          </a:xfrm>
          <a:prstGeom prst="round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8E862-3C18-4A6F-A471-29839AE604CB}"/>
              </a:ext>
            </a:extLst>
          </p:cNvPr>
          <p:cNvSpPr txBox="1"/>
          <p:nvPr/>
        </p:nvSpPr>
        <p:spPr>
          <a:xfrm>
            <a:off x="6614114" y="361511"/>
            <a:ext cx="3833400" cy="813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ru-RU" sz="5400" dirty="0">
                <a:solidFill>
                  <a:srgbClr val="5C4E3D"/>
                </a:solidFill>
              </a:rPr>
              <a:t>Заключение</a:t>
            </a:r>
            <a:endParaRPr lang="en-US" sz="5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76C48E-F421-4548-862B-06BBFAF7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672" y="4114800"/>
            <a:ext cx="3652536" cy="329869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FBEC07-6494-4AF8-867A-616AAD33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9" y="4210681"/>
            <a:ext cx="3041252" cy="304125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1067FD4-EA76-41D0-ADB8-C38CB7A77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222" y="6849691"/>
            <a:ext cx="3539937" cy="10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7">
            <a:extLst>
              <a:ext uri="{FF2B5EF4-FFF2-40B4-BE49-F238E27FC236}">
                <a16:creationId xmlns:a16="http://schemas.microsoft.com/office/drawing/2014/main" id="{BF69D5C3-EC46-4C19-A960-93EE018DF0A5}"/>
              </a:ext>
            </a:extLst>
          </p:cNvPr>
          <p:cNvSpPr/>
          <p:nvPr/>
        </p:nvSpPr>
        <p:spPr>
          <a:xfrm>
            <a:off x="9169979" y="3142597"/>
            <a:ext cx="4239409" cy="2849557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47B47846-6B00-4CBA-BCAC-AF0B801DF5E8}"/>
              </a:ext>
            </a:extLst>
          </p:cNvPr>
          <p:cNvSpPr/>
          <p:nvPr/>
        </p:nvSpPr>
        <p:spPr>
          <a:xfrm>
            <a:off x="4780706" y="3142598"/>
            <a:ext cx="4239409" cy="2849557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B58E8174-CA6F-4693-AD8E-2AD4D46C3846}"/>
              </a:ext>
            </a:extLst>
          </p:cNvPr>
          <p:cNvSpPr/>
          <p:nvPr/>
        </p:nvSpPr>
        <p:spPr>
          <a:xfrm>
            <a:off x="425188" y="3142599"/>
            <a:ext cx="4239409" cy="2849557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4249697" y="1171766"/>
            <a:ext cx="6144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Актуальность проекта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Ностальгия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80217" y="491654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Ретро-игры возвращаются в тренд.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Обучение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5064849" y="4903448"/>
            <a:ext cx="42394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Развитие навыков программирования через создание игр.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Инновации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9872067" y="4879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Современные технологии в классическом геймплее.</a:t>
            </a:r>
            <a:endParaRPr lang="en-US" sz="1750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B2F376D-0769-4D0A-BA0D-0399DD451BA5}"/>
              </a:ext>
            </a:extLst>
          </p:cNvPr>
          <p:cNvSpPr/>
          <p:nvPr/>
        </p:nvSpPr>
        <p:spPr>
          <a:xfrm>
            <a:off x="12697428" y="7766613"/>
            <a:ext cx="1828800" cy="462987"/>
          </a:xfrm>
          <a:prstGeom prst="round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F157FA3-A8D2-4414-B497-AD1074B59142}"/>
              </a:ext>
            </a:extLst>
          </p:cNvPr>
          <p:cNvSpPr/>
          <p:nvPr/>
        </p:nvSpPr>
        <p:spPr>
          <a:xfrm>
            <a:off x="12697428" y="7766613"/>
            <a:ext cx="1828800" cy="462987"/>
          </a:xfrm>
          <a:prstGeom prst="round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Идея и концепция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270522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7655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525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989" y="2610683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Вдохновение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98775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Классические танковые баттлы 80-х.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9176" y="4144447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Управление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Интуитивное управление стрелками и WASD.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58331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5931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9176" y="5678210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564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Механики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0552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Разрушаемое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окружение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различные типы врагов.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327" y="1642586"/>
            <a:ext cx="6326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800" dirty="0"/>
              <a:t>Ключевые аспекты разработки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979" y="3031688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/>
              <a:t>Проектирование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 flipV="1">
            <a:off x="2441313" y="8708528"/>
            <a:ext cx="2956922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5843" y="3031688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Pygame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Основы работы с библиотекой для создания игр.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4166" y="5092779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Игровая логика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Реализация движения, столкновений и стрельбы.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1081" y="5092779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Дизайн уровней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981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Создание и загрузка карт из файлов.</a:t>
            </a:r>
            <a:endParaRPr lang="en-US" sz="1750" dirty="0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542886ED-012E-42FF-8DA1-AD0511B4F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883" y="3346982"/>
            <a:ext cx="2835235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Разработка архитектуры системы и игрового уровня</a:t>
            </a:r>
            <a:r>
              <a:rPr kumimoji="0" lang="ru-RU" altLang="ru-RU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832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209" y="2297549"/>
            <a:ext cx="3766423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Этапы разработки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09" y="2994184"/>
            <a:ext cx="753189" cy="1205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6379" y="3144798"/>
            <a:ext cx="18832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Анализ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1506379" y="3470553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Изучение требований и планирование архитектуры.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09" y="4199453"/>
            <a:ext cx="753189" cy="1205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6379" y="4350068"/>
            <a:ext cx="18832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Проектирование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1506379" y="4675823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ru-RU" sz="1400" dirty="0"/>
              <a:t>Определение структуры игры и ключевых механик</a:t>
            </a:r>
            <a:endParaRPr lang="en-US" sz="1400" dirty="0">
              <a:latin typeface="DM Sans" panose="020B06040202020202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9" y="5404723"/>
            <a:ext cx="753189" cy="1205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6379" y="5555337"/>
            <a:ext cx="18832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Кодирование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506379" y="5881092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Реализация игровой логики и графического движка.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09" y="6609993"/>
            <a:ext cx="753189" cy="12052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6379" y="6760607"/>
            <a:ext cx="18832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Тестирование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1506379" y="7086362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Отладка и оптимизация производительности.</a:t>
            </a:r>
            <a:endParaRPr lang="en-US" sz="1400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B5FC62E-0542-4799-B206-9A783171F164}"/>
              </a:ext>
            </a:extLst>
          </p:cNvPr>
          <p:cNvSpPr/>
          <p:nvPr/>
        </p:nvSpPr>
        <p:spPr>
          <a:xfrm>
            <a:off x="12697428" y="7766613"/>
            <a:ext cx="1828800" cy="462987"/>
          </a:xfrm>
          <a:prstGeom prst="round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Дизайн и графика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Спрайты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Пиксельные танки и объекты окружения.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Уровни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Разнообразные ландшафты и препятствия.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Эффекты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Взрывы и звуковые эффекты.</a:t>
            </a:r>
            <a:endParaRPr lang="en-US" sz="175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AE01779A-8D18-473A-B1E4-AEA59F88A101}"/>
              </a:ext>
            </a:extLst>
          </p:cNvPr>
          <p:cNvSpPr/>
          <p:nvPr/>
        </p:nvSpPr>
        <p:spPr>
          <a:xfrm>
            <a:off x="12697428" y="7766613"/>
            <a:ext cx="1828800" cy="462987"/>
          </a:xfrm>
          <a:prstGeom prst="round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74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Тестирование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549843"/>
            <a:ext cx="30480" cy="4292322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6296739" y="304490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8049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39238" y="2890004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85969" y="2776657"/>
            <a:ext cx="4981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Тестирование во время разработки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267075"/>
            <a:ext cx="52738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Постоянное тестирование во время разработки, отладка и исправление ошибок на каждом этапе.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417897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939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0425" y="4024074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562737" y="3910727"/>
            <a:ext cx="3179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Игровое тестирование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562737" y="4401145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Тестирование игры с привлечением игроков для выявления ошибок.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296739" y="530447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0425" y="514957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146096" y="5036225"/>
            <a:ext cx="4921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Оптимизация производительности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526643"/>
            <a:ext cx="52738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Проверка производительности игры на разных устройствах и оптимизация для улучшения игрового процесса.</a:t>
            </a:r>
            <a:endParaRPr lang="en-US" sz="175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22DDBC55-E172-44BF-8B2C-91DEB7C24D1E}"/>
              </a:ext>
            </a:extLst>
          </p:cNvPr>
          <p:cNvSpPr/>
          <p:nvPr/>
        </p:nvSpPr>
        <p:spPr>
          <a:xfrm>
            <a:off x="12697428" y="7788129"/>
            <a:ext cx="1828800" cy="462987"/>
          </a:xfrm>
          <a:prstGeom prst="round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0AC68232-2779-4FA4-9BF8-0326EAF8CEEC}"/>
              </a:ext>
            </a:extLst>
          </p:cNvPr>
          <p:cNvSpPr/>
          <p:nvPr/>
        </p:nvSpPr>
        <p:spPr>
          <a:xfrm>
            <a:off x="12697428" y="7766613"/>
            <a:ext cx="1828800" cy="462987"/>
          </a:xfrm>
          <a:prstGeom prst="round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Результаты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Геймплей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Динамичные танковые сражения с разрушаемым окружением.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Графика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Аутентичный ретро-стиль с современными эффектами.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Мультиплеер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Возможность играть с друзьями.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8C5383F-A675-4D75-BD2A-3598BDBA59FB}"/>
              </a:ext>
            </a:extLst>
          </p:cNvPr>
          <p:cNvSpPr/>
          <p:nvPr/>
        </p:nvSpPr>
        <p:spPr>
          <a:xfrm>
            <a:off x="12697428" y="7798887"/>
            <a:ext cx="1828800" cy="462987"/>
          </a:xfrm>
          <a:prstGeom prst="round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5" descr="C:\Users\Admin\Downloads\photo_5391004295689782415_y.jpg">
            <a:extLst>
              <a:ext uri="{FF2B5EF4-FFF2-40B4-BE49-F238E27FC236}">
                <a16:creationId xmlns:a16="http://schemas.microsoft.com/office/drawing/2014/main" id="{B6E85E5A-78BB-46CF-9030-00C861B95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985" y="124062"/>
            <a:ext cx="14405243" cy="7664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799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311</Words>
  <Application>Microsoft Office PowerPoint</Application>
  <PresentationFormat>Произвольный</PresentationFormat>
  <Paragraphs>96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DM Sans</vt:lpstr>
      <vt:lpstr>Libre Baskerville</vt:lpstr>
      <vt:lpstr>Arial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Shamil Gabdrafikov</cp:lastModifiedBy>
  <cp:revision>15</cp:revision>
  <dcterms:created xsi:type="dcterms:W3CDTF">2024-11-20T21:14:40Z</dcterms:created>
  <dcterms:modified xsi:type="dcterms:W3CDTF">2024-11-21T06:23:43Z</dcterms:modified>
</cp:coreProperties>
</file>